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62" r:id="rId4"/>
    <p:sldId id="257" r:id="rId5"/>
    <p:sldId id="258" r:id="rId6"/>
    <p:sldId id="261" r:id="rId7"/>
    <p:sldId id="263" r:id="rId8"/>
    <p:sldId id="259" r:id="rId9"/>
    <p:sldId id="264" r:id="rId10"/>
    <p:sldId id="265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76" autoAdjust="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C668-4700-4446-B9E4-3312737CA963}" type="datetimeFigureOut">
              <a:rPr lang="es-ES" smtClean="0"/>
              <a:pPr/>
              <a:t>14/12/2015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36F94-5562-44E8-8474-C9A09429A40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16400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C668-4700-4446-B9E4-3312737CA963}" type="datetimeFigureOut">
              <a:rPr lang="es-ES" smtClean="0"/>
              <a:pPr/>
              <a:t>14/12/2015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36F94-5562-44E8-8474-C9A09429A40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538386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C668-4700-4446-B9E4-3312737CA963}" type="datetimeFigureOut">
              <a:rPr lang="es-ES" smtClean="0"/>
              <a:pPr/>
              <a:t>14/12/2015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36F94-5562-44E8-8474-C9A09429A40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162337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C668-4700-4446-B9E4-3312737CA963}" type="datetimeFigureOut">
              <a:rPr lang="es-ES" smtClean="0"/>
              <a:pPr/>
              <a:t>14/12/2015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36F94-5562-44E8-8474-C9A09429A40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349168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C668-4700-4446-B9E4-3312737CA963}" type="datetimeFigureOut">
              <a:rPr lang="es-ES" smtClean="0"/>
              <a:pPr/>
              <a:t>14/12/2015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36F94-5562-44E8-8474-C9A09429A40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669306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C668-4700-4446-B9E4-3312737CA963}" type="datetimeFigureOut">
              <a:rPr lang="es-ES" smtClean="0"/>
              <a:pPr/>
              <a:t>14/12/2015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36F94-5562-44E8-8474-C9A09429A40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769897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C668-4700-4446-B9E4-3312737CA963}" type="datetimeFigureOut">
              <a:rPr lang="es-ES" smtClean="0"/>
              <a:pPr/>
              <a:t>14/12/2015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36F94-5562-44E8-8474-C9A09429A40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580729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C668-4700-4446-B9E4-3312737CA963}" type="datetimeFigureOut">
              <a:rPr lang="es-ES" smtClean="0"/>
              <a:pPr/>
              <a:t>14/12/2015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36F94-5562-44E8-8474-C9A09429A40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524727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C668-4700-4446-B9E4-3312737CA963}" type="datetimeFigureOut">
              <a:rPr lang="es-ES" smtClean="0"/>
              <a:pPr/>
              <a:t>14/12/2015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36F94-5562-44E8-8474-C9A09429A40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590490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C668-4700-4446-B9E4-3312737CA963}" type="datetimeFigureOut">
              <a:rPr lang="es-ES" smtClean="0"/>
              <a:pPr/>
              <a:t>14/12/2015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36F94-5562-44E8-8474-C9A09429A40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26787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C668-4700-4446-B9E4-3312737CA963}" type="datetimeFigureOut">
              <a:rPr lang="es-ES" smtClean="0"/>
              <a:pPr/>
              <a:t>14/12/2015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36F94-5562-44E8-8474-C9A09429A40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15444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DC668-4700-4446-B9E4-3312737CA963}" type="datetimeFigureOut">
              <a:rPr lang="es-ES" smtClean="0"/>
              <a:pPr/>
              <a:t>14/12/2015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36F94-5562-44E8-8474-C9A09429A40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293058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5122" name="Picture 2" descr="http://41.media.tumblr.com/tumblr_lbjwbkZsuL1qbdzouo1_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880"/>
            <a:ext cx="9144000" cy="6864880"/>
          </a:xfrm>
          <a:prstGeom prst="rect">
            <a:avLst/>
          </a:prstGeom>
          <a:noFill/>
        </p:spPr>
      </p:pic>
      <p:pic>
        <p:nvPicPr>
          <p:cNvPr id="5125" name="Picture 5" descr="C:\Users\Sonia\AppData\Local\Microsoft\Windows\Temporary Internet Files\Content.IE5\BLR97EJ7\1280px-Flag_map_of_the_Dominican_Republic.svg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950495"/>
            <a:ext cx="4162870" cy="2907505"/>
          </a:xfrm>
          <a:prstGeom prst="rect">
            <a:avLst/>
          </a:prstGeom>
          <a:noFill/>
        </p:spPr>
      </p:pic>
      <p:pic>
        <p:nvPicPr>
          <p:cNvPr id="7" name="6 Imagen" descr="dominican-republic-flag-waving-emoticon-animated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357222" y="3429000"/>
            <a:ext cx="3036425" cy="1857388"/>
          </a:xfrm>
          <a:prstGeom prst="rect">
            <a:avLst/>
          </a:prstGeom>
        </p:spPr>
      </p:pic>
      <p:sp>
        <p:nvSpPr>
          <p:cNvPr id="8" name="7 Rectángulo"/>
          <p:cNvSpPr/>
          <p:nvPr/>
        </p:nvSpPr>
        <p:spPr>
          <a:xfrm>
            <a:off x="-785850" y="945893"/>
            <a:ext cx="685804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" sz="8000" b="1" cap="none" spc="0" dirty="0" err="1" smtClean="0">
                <a:ln/>
                <a:solidFill>
                  <a:schemeClr val="bg1"/>
                </a:solidFill>
                <a:effectLst/>
              </a:rPr>
              <a:t>Dominican</a:t>
            </a:r>
            <a:r>
              <a:rPr lang="es-ES" sz="8000" b="1" cap="none" spc="0" dirty="0" smtClean="0">
                <a:ln/>
                <a:solidFill>
                  <a:schemeClr val="bg1"/>
                </a:solidFill>
                <a:effectLst/>
              </a:rPr>
              <a:t> </a:t>
            </a:r>
            <a:r>
              <a:rPr lang="es-ES" sz="8000" b="1" cap="none" spc="0" dirty="0" err="1" smtClean="0">
                <a:ln/>
                <a:solidFill>
                  <a:schemeClr val="bg1"/>
                </a:solidFill>
                <a:effectLst/>
              </a:rPr>
              <a:t>republic</a:t>
            </a:r>
            <a:r>
              <a:rPr lang="es-ES" sz="8000" b="1" cap="none" spc="0" dirty="0" smtClean="0">
                <a:ln/>
                <a:solidFill>
                  <a:schemeClr val="bg1"/>
                </a:solidFill>
                <a:effectLst/>
              </a:rPr>
              <a:t>!</a:t>
            </a:r>
            <a:endParaRPr lang="es-ES" sz="8000" b="1" cap="none" spc="0" dirty="0">
              <a:ln/>
              <a:solidFill>
                <a:schemeClr val="bg1"/>
              </a:solidFill>
              <a:effectLst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-2714676" y="214290"/>
            <a:ext cx="850307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" sz="2800" b="1" cap="none" spc="0" dirty="0" smtClean="0">
                <a:ln/>
                <a:solidFill>
                  <a:schemeClr val="accent3"/>
                </a:solidFill>
                <a:effectLst/>
              </a:rPr>
              <a:t>Marta Pérez. 3ºE</a:t>
            </a:r>
            <a:endParaRPr lang="es-ES" sz="2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es-E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127" name="Picture 7" descr="http://assets.nydailynews.com/polopoly_fs/1.42889.1313764802!/img/httpImage/gal-dominican-parade-8-jp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811635"/>
            <a:ext cx="3500462" cy="2331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13 Imagen" descr="flag-of-the-dominican-republic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43174" y="4000504"/>
            <a:ext cx="1700224" cy="121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2380412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i45.tinypic.com/kd4uhk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296"/>
            <a:ext cx="9144000" cy="6889296"/>
          </a:xfrm>
          <a:prstGeom prst="rect">
            <a:avLst/>
          </a:prstGeom>
          <a:noFill/>
        </p:spPr>
      </p:pic>
      <p:sp>
        <p:nvSpPr>
          <p:cNvPr id="6" name="5 Rectángulo"/>
          <p:cNvSpPr/>
          <p:nvPr/>
        </p:nvSpPr>
        <p:spPr>
          <a:xfrm>
            <a:off x="2214546" y="214290"/>
            <a:ext cx="347749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6600" u="sng" dirty="0" err="1" smtClean="0">
                <a:solidFill>
                  <a:schemeClr val="bg2"/>
                </a:solidFill>
                <a:latin typeface="Bodoni MT" pitchFamily="18" charset="0"/>
              </a:rPr>
              <a:t>The</a:t>
            </a:r>
            <a:r>
              <a:rPr lang="es-ES" sz="6600" u="sng" dirty="0" smtClean="0">
                <a:solidFill>
                  <a:schemeClr val="bg2"/>
                </a:solidFill>
                <a:latin typeface="Bodoni MT" pitchFamily="18" charset="0"/>
              </a:rPr>
              <a:t> </a:t>
            </a:r>
            <a:r>
              <a:rPr lang="es-ES" sz="6600" u="sng" dirty="0" err="1" smtClean="0">
                <a:solidFill>
                  <a:schemeClr val="bg2"/>
                </a:solidFill>
                <a:latin typeface="Bodoni MT" pitchFamily="18" charset="0"/>
              </a:rPr>
              <a:t>end</a:t>
            </a:r>
            <a:r>
              <a:rPr lang="es-ES" sz="6600" u="sng" dirty="0" smtClean="0">
                <a:solidFill>
                  <a:schemeClr val="bg2"/>
                </a:solidFill>
                <a:latin typeface="Bodoni MT" pitchFamily="18" charset="0"/>
              </a:rPr>
              <a:t>! </a:t>
            </a:r>
            <a:endParaRPr lang="es-ES" sz="6600" dirty="0"/>
          </a:p>
        </p:txBody>
      </p:sp>
      <p:pic>
        <p:nvPicPr>
          <p:cNvPr id="22534" name="Picture 6" descr="https://pbs.twimg.com/profile_images/541920956449435651/iHq9_qcq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214290"/>
            <a:ext cx="1143008" cy="1143008"/>
          </a:xfrm>
          <a:prstGeom prst="rect">
            <a:avLst/>
          </a:prstGeom>
          <a:noFill/>
        </p:spPr>
      </p:pic>
      <p:pic>
        <p:nvPicPr>
          <p:cNvPr id="22536" name="Picture 8" descr="http://33.media.tumblr.com/56e088ff2389bf04dd7a4b8b0a028c1e/tumblr_inline_nel6k9DTFb1s4h8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4572008"/>
            <a:ext cx="3071834" cy="2036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9 CuadroTexto"/>
          <p:cNvSpPr txBox="1"/>
          <p:nvPr/>
        </p:nvSpPr>
        <p:spPr>
          <a:xfrm>
            <a:off x="500034" y="4857760"/>
            <a:ext cx="39290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dirty="0" smtClean="0">
                <a:solidFill>
                  <a:schemeClr val="bg1"/>
                </a:solidFill>
                <a:latin typeface="Cooper Black" pitchFamily="18" charset="0"/>
              </a:rPr>
              <a:t>I hope </a:t>
            </a:r>
            <a:r>
              <a:rPr lang="es-ES" sz="4800" dirty="0" err="1" smtClean="0">
                <a:solidFill>
                  <a:schemeClr val="bg1"/>
                </a:solidFill>
                <a:latin typeface="Cooper Black" pitchFamily="18" charset="0"/>
              </a:rPr>
              <a:t>you</a:t>
            </a:r>
            <a:r>
              <a:rPr lang="es-ES" sz="4800" dirty="0" smtClean="0">
                <a:solidFill>
                  <a:schemeClr val="bg1"/>
                </a:solidFill>
                <a:latin typeface="Cooper Black" pitchFamily="18" charset="0"/>
              </a:rPr>
              <a:t> </a:t>
            </a:r>
            <a:r>
              <a:rPr lang="es-ES" sz="4800" dirty="0" err="1" smtClean="0">
                <a:solidFill>
                  <a:schemeClr val="bg1"/>
                </a:solidFill>
                <a:latin typeface="Cooper Black" pitchFamily="18" charset="0"/>
              </a:rPr>
              <a:t>liked</a:t>
            </a:r>
            <a:r>
              <a:rPr lang="es-ES" sz="4800" dirty="0" smtClean="0">
                <a:solidFill>
                  <a:schemeClr val="bg1"/>
                </a:solidFill>
                <a:latin typeface="Cooper Black" pitchFamily="18" charset="0"/>
              </a:rPr>
              <a:t> </a:t>
            </a:r>
            <a:r>
              <a:rPr lang="es-ES" sz="4800" dirty="0" err="1" smtClean="0">
                <a:solidFill>
                  <a:schemeClr val="bg1"/>
                </a:solidFill>
                <a:latin typeface="Cooper Black" pitchFamily="18" charset="0"/>
              </a:rPr>
              <a:t>it!</a:t>
            </a:r>
            <a:endParaRPr lang="es-ES" sz="4800" dirty="0">
              <a:solidFill>
                <a:schemeClr val="bg1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 tmFilter="0, 0; .2, .5; .8, .5; 1, 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250" autoRev="1" fill="hold"/>
                                        <p:tgtEl>
                                          <p:spTgt spid="225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fullfondos.com/paisajes/playa_cristalina/playa_cristal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0" y="1928802"/>
            <a:ext cx="64775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 err="1" smtClean="0">
                <a:solidFill>
                  <a:srgbClr val="FFFF00"/>
                </a:solidFill>
              </a:rPr>
              <a:t>Offical</a:t>
            </a:r>
            <a:r>
              <a:rPr lang="es-ES" sz="2800" b="1" dirty="0" smtClean="0">
                <a:solidFill>
                  <a:srgbClr val="FFFF00"/>
                </a:solidFill>
              </a:rPr>
              <a:t> country </a:t>
            </a:r>
            <a:r>
              <a:rPr lang="es-ES" sz="2800" b="1" dirty="0" err="1" smtClean="0">
                <a:solidFill>
                  <a:srgbClr val="FFFF00"/>
                </a:solidFill>
              </a:rPr>
              <a:t>name</a:t>
            </a:r>
            <a:r>
              <a:rPr lang="es-ES" sz="2800" b="1" dirty="0" smtClean="0">
                <a:solidFill>
                  <a:srgbClr val="FFFF00"/>
                </a:solidFill>
              </a:rPr>
              <a:t>: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Dominican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republic</a:t>
            </a:r>
            <a:r>
              <a:rPr lang="es-ES" sz="2800" b="1" dirty="0" smtClean="0"/>
              <a:t>.</a:t>
            </a:r>
            <a:endParaRPr lang="es-ES" sz="2800" b="1" dirty="0"/>
          </a:p>
        </p:txBody>
      </p:sp>
      <p:pic>
        <p:nvPicPr>
          <p:cNvPr id="1026" name="Picture 2" descr="dom rep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7950" y="357166"/>
            <a:ext cx="2357454" cy="235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428596" y="357166"/>
            <a:ext cx="70723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u="sng" dirty="0" smtClean="0">
                <a:solidFill>
                  <a:schemeClr val="bg2"/>
                </a:solidFill>
                <a:latin typeface="Bodoni MT" pitchFamily="18" charset="0"/>
              </a:rPr>
              <a:t>1. </a:t>
            </a:r>
            <a:r>
              <a:rPr lang="es-ES" sz="4800" u="sng" dirty="0" err="1" smtClean="0">
                <a:solidFill>
                  <a:schemeClr val="bg2"/>
                </a:solidFill>
                <a:latin typeface="Bodoni MT" pitchFamily="18" charset="0"/>
              </a:rPr>
              <a:t>Main</a:t>
            </a:r>
            <a:r>
              <a:rPr lang="es-ES" sz="4800" u="sng" dirty="0" smtClean="0">
                <a:solidFill>
                  <a:schemeClr val="bg2"/>
                </a:solidFill>
                <a:latin typeface="Bodoni MT" pitchFamily="18" charset="0"/>
              </a:rPr>
              <a:t> </a:t>
            </a:r>
            <a:r>
              <a:rPr lang="es-ES" sz="4800" u="sng" dirty="0" err="1" smtClean="0">
                <a:solidFill>
                  <a:schemeClr val="bg2"/>
                </a:solidFill>
                <a:latin typeface="Bodoni MT" pitchFamily="18" charset="0"/>
              </a:rPr>
              <a:t>characteristics</a:t>
            </a:r>
            <a:r>
              <a:rPr lang="es-ES" sz="4800" dirty="0" smtClean="0">
                <a:solidFill>
                  <a:schemeClr val="bg2"/>
                </a:solidFill>
                <a:latin typeface="Bodoni MT" pitchFamily="18" charset="0"/>
              </a:rPr>
              <a:t>: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0" y="2428868"/>
            <a:ext cx="8572528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rgbClr val="FFFF00"/>
                </a:solidFill>
              </a:rPr>
              <a:t>Capital:</a:t>
            </a:r>
            <a:r>
              <a:rPr lang="en-US" sz="2800" dirty="0" smtClean="0"/>
              <a:t> </a:t>
            </a:r>
            <a:r>
              <a:rPr lang="en-US" sz="2800" dirty="0" smtClean="0"/>
              <a:t> </a:t>
            </a:r>
            <a:r>
              <a:rPr lang="en-US" sz="2800" b="1" dirty="0" smtClean="0"/>
              <a:t>Santo Domingo </a:t>
            </a:r>
            <a:r>
              <a:rPr lang="en-US" sz="2800" b="1" dirty="0" smtClean="0"/>
              <a:t>de </a:t>
            </a:r>
            <a:r>
              <a:rPr lang="en-US" sz="2800" b="1" dirty="0" smtClean="0"/>
              <a:t>Guzman.</a:t>
            </a:r>
          </a:p>
          <a:p>
            <a:r>
              <a:rPr lang="en-US" sz="2800" b="1" dirty="0" err="1" smtClean="0">
                <a:solidFill>
                  <a:srgbClr val="FFFF00"/>
                </a:solidFill>
              </a:rPr>
              <a:t>Oficial</a:t>
            </a:r>
            <a:r>
              <a:rPr lang="en-US" sz="2800" b="1" dirty="0" smtClean="0">
                <a:solidFill>
                  <a:srgbClr val="FFFF00"/>
                </a:solidFill>
              </a:rPr>
              <a:t> Languages: </a:t>
            </a:r>
            <a:r>
              <a:rPr lang="en-US" sz="2800" b="1" dirty="0" smtClean="0"/>
              <a:t>The </a:t>
            </a:r>
            <a:r>
              <a:rPr lang="en-US" sz="2800" b="1" dirty="0" smtClean="0"/>
              <a:t>Spanish. Also is spoken French Haitian and English.</a:t>
            </a:r>
          </a:p>
          <a:p>
            <a:r>
              <a:rPr lang="en-US" sz="2800" b="1" dirty="0" smtClean="0">
                <a:solidFill>
                  <a:srgbClr val="FFFF00"/>
                </a:solidFill>
              </a:rPr>
              <a:t>Location: </a:t>
            </a:r>
            <a:r>
              <a:rPr lang="en-US" sz="2800" b="1" dirty="0" smtClean="0"/>
              <a:t>Hispaniola island. </a:t>
            </a:r>
          </a:p>
          <a:p>
            <a:r>
              <a:rPr lang="en-US" sz="2800" b="1" dirty="0" smtClean="0">
                <a:solidFill>
                  <a:srgbClr val="FFFF00"/>
                </a:solidFill>
              </a:rPr>
              <a:t>UN:</a:t>
            </a:r>
            <a:r>
              <a:rPr lang="en-US" sz="2800" dirty="0" smtClean="0"/>
              <a:t> </a:t>
            </a:r>
            <a:r>
              <a:rPr lang="en-US" sz="2800" b="1" dirty="0" smtClean="0"/>
              <a:t>Is a </a:t>
            </a:r>
            <a:r>
              <a:rPr lang="en-US" sz="2800" b="1" dirty="0" smtClean="0"/>
              <a:t>founder member of the United Nations on 1945</a:t>
            </a:r>
            <a:r>
              <a:rPr lang="en-US" sz="2800" b="1" dirty="0" smtClean="0"/>
              <a:t>.</a:t>
            </a:r>
          </a:p>
          <a:p>
            <a:r>
              <a:rPr lang="en-US" sz="2800" b="1" dirty="0" smtClean="0">
                <a:solidFill>
                  <a:srgbClr val="FFFF00"/>
                </a:solidFill>
              </a:rPr>
              <a:t>Government: </a:t>
            </a:r>
            <a:r>
              <a:rPr lang="en-US" sz="2800" b="1" dirty="0" smtClean="0"/>
              <a:t>Democratic state.</a:t>
            </a:r>
          </a:p>
          <a:p>
            <a:pPr lvl="0"/>
            <a:r>
              <a:rPr lang="en-US" sz="2800" b="1" dirty="0" smtClean="0">
                <a:solidFill>
                  <a:srgbClr val="FFFF00"/>
                </a:solidFill>
              </a:rPr>
              <a:t>Population: </a:t>
            </a:r>
            <a:r>
              <a:rPr lang="en-US" sz="2800" b="1" dirty="0" smtClean="0"/>
              <a:t>Nearly </a:t>
            </a:r>
            <a:r>
              <a:rPr lang="en-US" sz="2800" b="1" dirty="0" smtClean="0"/>
              <a:t>10 millions of inhabitants</a:t>
            </a:r>
            <a:r>
              <a:rPr lang="en-US" sz="2800" b="1" dirty="0" smtClean="0"/>
              <a:t>.</a:t>
            </a:r>
          </a:p>
          <a:p>
            <a:pPr lvl="0"/>
            <a:r>
              <a:rPr lang="en-US" sz="2800" b="1" dirty="0" smtClean="0">
                <a:solidFill>
                  <a:srgbClr val="FFFF00"/>
                </a:solidFill>
              </a:rPr>
              <a:t>Area: </a:t>
            </a:r>
            <a:r>
              <a:rPr lang="es-ES" sz="2800" b="1" dirty="0" smtClean="0"/>
              <a:t>48.442</a:t>
            </a:r>
            <a:r>
              <a:rPr lang="es-ES" sz="2800" b="1" dirty="0" smtClean="0"/>
              <a:t> </a:t>
            </a:r>
            <a:r>
              <a:rPr lang="es-ES" sz="2800" b="1" dirty="0" smtClean="0"/>
              <a:t>km².</a:t>
            </a:r>
          </a:p>
          <a:p>
            <a:pPr lvl="0"/>
            <a:r>
              <a:rPr lang="es-ES" sz="2800" b="1" dirty="0" err="1" smtClean="0">
                <a:solidFill>
                  <a:srgbClr val="FFFF00"/>
                </a:solidFill>
              </a:rPr>
              <a:t>Main</a:t>
            </a:r>
            <a:r>
              <a:rPr lang="es-ES" sz="2800" b="1" dirty="0" smtClean="0">
                <a:solidFill>
                  <a:srgbClr val="FFFF00"/>
                </a:solidFill>
              </a:rPr>
              <a:t> </a:t>
            </a:r>
            <a:r>
              <a:rPr lang="es-ES" sz="2800" b="1" dirty="0" err="1" smtClean="0">
                <a:solidFill>
                  <a:srgbClr val="FFFF00"/>
                </a:solidFill>
              </a:rPr>
              <a:t>religion</a:t>
            </a:r>
            <a:r>
              <a:rPr lang="es-ES" sz="2800" b="1" dirty="0" smtClean="0">
                <a:solidFill>
                  <a:srgbClr val="FFFF00"/>
                </a:solidFill>
              </a:rPr>
              <a:t>: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Roman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Catholic</a:t>
            </a:r>
            <a:r>
              <a:rPr lang="es-ES" sz="2800" b="1" dirty="0" smtClean="0"/>
              <a:t>.</a:t>
            </a:r>
            <a:endParaRPr lang="es-ES" sz="2800" b="1" dirty="0" smtClean="0"/>
          </a:p>
          <a:p>
            <a:endParaRPr lang="es-ES" sz="2800" b="1" dirty="0" smtClean="0">
              <a:solidFill>
                <a:srgbClr val="FFFF00"/>
              </a:solidFill>
            </a:endParaRPr>
          </a:p>
          <a:p>
            <a:r>
              <a:rPr lang="en-US" sz="3200" dirty="0" smtClean="0"/>
              <a:t> </a:t>
            </a:r>
            <a:endParaRPr lang="es-ES" sz="3200" dirty="0" smtClean="0"/>
          </a:p>
          <a:p>
            <a:endParaRPr lang="en-US" sz="3200" b="1" dirty="0" smtClean="0"/>
          </a:p>
          <a:p>
            <a:r>
              <a:rPr lang="es-ES" sz="3200" b="1" dirty="0" smtClean="0">
                <a:solidFill>
                  <a:srgbClr val="FFFF00"/>
                </a:solidFill>
              </a:rPr>
              <a:t> </a:t>
            </a:r>
            <a:endParaRPr lang="es-ES" sz="3200" b="1" dirty="0">
              <a:solidFill>
                <a:srgbClr val="FFFF00"/>
              </a:solidFill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53277582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Picture 2" descr="http://www.fullfondos.com/paisajes/playa_cristalina/playa_cristal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2857488" y="142852"/>
            <a:ext cx="243156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6000" u="sng" dirty="0" smtClean="0">
                <a:solidFill>
                  <a:schemeClr val="bg2"/>
                </a:solidFill>
                <a:latin typeface="Bodoni MT" pitchFamily="18" charset="0"/>
              </a:rPr>
              <a:t>2. </a:t>
            </a:r>
            <a:r>
              <a:rPr lang="es-ES" sz="6000" u="sng" dirty="0" err="1" smtClean="0">
                <a:solidFill>
                  <a:schemeClr val="bg2"/>
                </a:solidFill>
                <a:latin typeface="Bodoni MT" pitchFamily="18" charset="0"/>
              </a:rPr>
              <a:t>Flag</a:t>
            </a:r>
            <a:endParaRPr lang="es-ES" sz="6000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42844" y="4071942"/>
            <a:ext cx="91440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The </a:t>
            </a:r>
            <a:r>
              <a:rPr kumimoji="0" lang="en-US" sz="16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National Flag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has two colors: blue and red disposed in four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quatrants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alternating that colors 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There is a white cross delimitating the quadrants and a coat of arms just in the middle of the flag.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The red color means the blood spilled by their liberators, the blue color represents that God protects the nation.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The </a:t>
            </a:r>
            <a:r>
              <a:rPr kumimoji="0" lang="en-US" sz="16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coat of arms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is composed of a shield of red and blue colors with six spears, a bible and a golden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cristian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cross.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 descr="dom rep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503922"/>
            <a:ext cx="3214710" cy="2142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5" name="Picture 3" descr="dom rep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1031877"/>
            <a:ext cx="2682875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fullfondos.com/paisajes/playa_cristalina/playa_cristal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2786050" y="0"/>
            <a:ext cx="49292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u="sng" dirty="0" smtClean="0">
                <a:solidFill>
                  <a:schemeClr val="bg2"/>
                </a:solidFill>
                <a:latin typeface="Bodoni MT" pitchFamily="18" charset="0"/>
              </a:rPr>
              <a:t>3. </a:t>
            </a:r>
            <a:r>
              <a:rPr lang="es-ES" sz="6000" u="sng" dirty="0" err="1" smtClean="0">
                <a:solidFill>
                  <a:schemeClr val="bg2"/>
                </a:solidFill>
                <a:latin typeface="Bodoni MT" pitchFamily="18" charset="0"/>
              </a:rPr>
              <a:t>Population</a:t>
            </a:r>
            <a:r>
              <a:rPr lang="es-ES" sz="6000" u="sng" dirty="0" smtClean="0">
                <a:solidFill>
                  <a:schemeClr val="bg2"/>
                </a:solidFill>
                <a:latin typeface="Bodoni MT" pitchFamily="18" charset="0"/>
              </a:rPr>
              <a:t>:</a:t>
            </a:r>
            <a:endParaRPr lang="es-ES" sz="6000" dirty="0"/>
          </a:p>
        </p:txBody>
      </p:sp>
      <p:pic>
        <p:nvPicPr>
          <p:cNvPr id="3073" name="Picture 1" descr="dr_a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000108"/>
            <a:ext cx="3786182" cy="2526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2852"/>
            <a:ext cx="2677858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6 CuadroTexto"/>
          <p:cNvSpPr txBox="1"/>
          <p:nvPr/>
        </p:nvSpPr>
        <p:spPr>
          <a:xfrm>
            <a:off x="7215206" y="135729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Dominicans</a:t>
            </a:r>
            <a:endParaRPr lang="es-ES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714348" y="328612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71472" y="2786058"/>
            <a:ext cx="4786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3.1 </a:t>
            </a:r>
            <a:r>
              <a:rPr lang="es-ES" sz="3600" b="1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Birth</a:t>
            </a:r>
            <a:r>
              <a:rPr lang="es-ES" sz="36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3600" b="1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rate</a:t>
            </a:r>
            <a:r>
              <a:rPr lang="es-ES" sz="36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, </a:t>
            </a:r>
            <a:r>
              <a:rPr lang="es-ES" sz="3600" b="1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reasons</a:t>
            </a:r>
            <a:r>
              <a:rPr lang="es-ES" sz="36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:</a:t>
            </a:r>
          </a:p>
          <a:p>
            <a:endParaRPr lang="es-ES" dirty="0"/>
          </a:p>
        </p:txBody>
      </p:sp>
      <p:pic>
        <p:nvPicPr>
          <p:cNvPr id="15" name="14 Imagen" descr="butterfly-D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86512" y="5000636"/>
            <a:ext cx="2085975" cy="1647825"/>
          </a:xfrm>
          <a:prstGeom prst="rect">
            <a:avLst/>
          </a:prstGeom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3504815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The birth rate is </a:t>
            </a:r>
            <a:r>
              <a:rPr kumimoji="0" lang="en-US" b="0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21 per 1.000 people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the rate is reducing because of: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There are more knowledge and sexual education, and access to contraceptives.</a:t>
            </a:r>
            <a:endParaRPr kumimoji="0" lang="es-ES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The religion is not so taken into account on this topic</a:t>
            </a:r>
            <a:endParaRPr kumimoji="0" lang="es-ES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There are no need of have many sons whose must take care of elderly fathers because of there exists a pension system. </a:t>
            </a:r>
            <a:endParaRPr kumimoji="0" lang="es-ES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Early age marriages and teenager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pregnants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are reducing.</a:t>
            </a:r>
            <a:endParaRPr kumimoji="0" lang="es-ES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108243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fullfondos.com/paisajes/playa_cristalina/playa_cristal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6" name="5 Rectángulo"/>
          <p:cNvSpPr/>
          <p:nvPr/>
        </p:nvSpPr>
        <p:spPr>
          <a:xfrm>
            <a:off x="214282" y="357166"/>
            <a:ext cx="53960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0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3.2 </a:t>
            </a:r>
            <a:r>
              <a:rPr lang="es-ES" sz="4000" b="1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Birth</a:t>
            </a:r>
            <a:r>
              <a:rPr lang="es-ES" sz="40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es-ES" sz="4000" b="1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death</a:t>
            </a:r>
            <a:r>
              <a:rPr lang="es-ES" sz="40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, </a:t>
            </a:r>
            <a:r>
              <a:rPr lang="es-ES" sz="4000" b="1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reasons</a:t>
            </a:r>
            <a:r>
              <a:rPr lang="es-ES" sz="40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: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3857628"/>
            <a:ext cx="10144196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The death rate is </a:t>
            </a:r>
            <a:r>
              <a:rPr kumimoji="0" lang="en-US" sz="20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5,9 per 1.000 people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the trending is an reducing rate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because of: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Better hygiene habits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Less poverty so there isn’t lack of food 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Better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nutricional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habits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Stronger sanitary system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3" name="Picture 5" descr="http://cdn.lightgalleries.net/4bd5ebf25d986/images/DOMI-07-02944-EM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238236"/>
            <a:ext cx="3857652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http://i.telegraph.co.uk/multimedia/archive/03444/michael_3444874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1333216"/>
            <a:ext cx="3700931" cy="2310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4623828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" name="Picture 2" descr="http://www.fullfondos.com/paisajes/playa_cristalina/playa_cristal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8" name="7 Rectángulo"/>
          <p:cNvSpPr/>
          <p:nvPr/>
        </p:nvSpPr>
        <p:spPr>
          <a:xfrm>
            <a:off x="2643174" y="142852"/>
            <a:ext cx="409490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5400" u="sng" dirty="0" smtClean="0">
                <a:solidFill>
                  <a:schemeClr val="bg2"/>
                </a:solidFill>
                <a:latin typeface="Bodoni MT" pitchFamily="18" charset="0"/>
              </a:rPr>
              <a:t>4</a:t>
            </a:r>
            <a:r>
              <a:rPr lang="es-ES" sz="5400" u="sng" dirty="0" smtClean="0">
                <a:solidFill>
                  <a:schemeClr val="bg2"/>
                </a:solidFill>
                <a:latin typeface="Bodoni MT" pitchFamily="18" charset="0"/>
              </a:rPr>
              <a:t>: </a:t>
            </a:r>
            <a:r>
              <a:rPr lang="es-ES" sz="5400" u="sng" dirty="0" err="1" smtClean="0">
                <a:solidFill>
                  <a:schemeClr val="bg2"/>
                </a:solidFill>
                <a:latin typeface="Bodoni MT" pitchFamily="18" charset="0"/>
              </a:rPr>
              <a:t>Goverment</a:t>
            </a:r>
            <a:endParaRPr lang="es-ES" sz="5400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3143248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Dominican Republic is a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democratic state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presidential elections take place every four years.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There is also elections to choose congressman, mayors and city councilors every four years.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There exists democratic elections since 1966 after 30 years of dictatorship.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4071942"/>
            <a:ext cx="934422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President:</a:t>
            </a:r>
            <a:endParaRPr kumimoji="0" lang="es-ES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actual president of the Dominican Republic is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Danilo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Medina,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leader of the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Partido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de la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Liberaci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ó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Dominicana</a:t>
            </a:r>
            <a:r>
              <a:rPr lang="en-US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whose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won the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electionsin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2012.</a:t>
            </a:r>
            <a:endParaRPr kumimoji="0" lang="es-E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vice-president is Margarita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Cede</a:t>
            </a:r>
            <a:r>
              <a:rPr lang="en-US" sz="1400" b="1" dirty="0" err="1" smtClean="0">
                <a:latin typeface="Calibri"/>
                <a:ea typeface="Times New Roman" pitchFamily="18" charset="0"/>
                <a:cs typeface="Arial" pitchFamily="34" charset="0"/>
              </a:rPr>
              <a:t>ñ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de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Fernandez.The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next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presidentialelections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will take place in 2016.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9" name="Picture 3" descr="Danilo-Medina-and-Margarity-Cedeñ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357298"/>
            <a:ext cx="2286016" cy="17174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2" name="Picture 6" descr="http://12y2.com/wp-content/uploads/2014/06/Danilo-Medina-en-su-discurso-ante-la-Asamblea-Nacio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1071546"/>
            <a:ext cx="3061629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5000628" y="5296271"/>
            <a:ext cx="35004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PLD –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Partido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de la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Liberación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Dominicana</a:t>
            </a:r>
            <a:endParaRPr kumimoji="0" lang="es-ES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It’s ideals are centre-left, </a:t>
            </a:r>
            <a:endParaRPr kumimoji="0" lang="es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PRD –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Partido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Revolucionario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Dominicano</a:t>
            </a:r>
            <a:endParaRPr kumimoji="0" lang="es-ES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It’s ideals are centre-left,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643042" y="550070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i="1" dirty="0" err="1" smtClean="0"/>
              <a:t>Main</a:t>
            </a:r>
            <a:r>
              <a:rPr lang="es-ES" b="1" i="1" dirty="0" smtClean="0"/>
              <a:t> </a:t>
            </a:r>
            <a:r>
              <a:rPr lang="es-ES" b="1" i="1" dirty="0" err="1" smtClean="0"/>
              <a:t>political</a:t>
            </a:r>
            <a:r>
              <a:rPr lang="es-ES" b="1" i="1" dirty="0" smtClean="0"/>
              <a:t> </a:t>
            </a:r>
            <a:r>
              <a:rPr lang="es-ES" b="1" i="1" dirty="0" err="1" smtClean="0"/>
              <a:t>parties</a:t>
            </a:r>
            <a:r>
              <a:rPr lang="es-ES" b="1" i="1" dirty="0" smtClean="0"/>
              <a:t>:</a:t>
            </a:r>
            <a:endParaRPr lang="es-ES" b="1" i="1" dirty="0"/>
          </a:p>
        </p:txBody>
      </p:sp>
      <p:cxnSp>
        <p:nvCxnSpPr>
          <p:cNvPr id="18" name="17 Conector recto de flecha"/>
          <p:cNvCxnSpPr>
            <a:stCxn id="16" idx="3"/>
          </p:cNvCxnSpPr>
          <p:nvPr/>
        </p:nvCxnSpPr>
        <p:spPr>
          <a:xfrm flipV="1">
            <a:off x="3929058" y="5643578"/>
            <a:ext cx="1000132" cy="417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Picture 2" descr="http://www.fullfondos.com/paisajes/playa_cristalina/playa_cristal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2000232" y="285728"/>
            <a:ext cx="48742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u="sng" dirty="0" smtClean="0">
                <a:solidFill>
                  <a:schemeClr val="bg2"/>
                </a:solidFill>
                <a:latin typeface="Bodoni MT" pitchFamily="18" charset="0"/>
              </a:rPr>
              <a:t>4</a:t>
            </a:r>
            <a:r>
              <a:rPr lang="es-ES" sz="3600" u="sng" dirty="0" smtClean="0">
                <a:solidFill>
                  <a:schemeClr val="bg2"/>
                </a:solidFill>
                <a:latin typeface="Bodoni MT" pitchFamily="18" charset="0"/>
              </a:rPr>
              <a:t>.1Separation of </a:t>
            </a:r>
            <a:r>
              <a:rPr lang="es-ES" sz="3600" u="sng" dirty="0" err="1" smtClean="0">
                <a:solidFill>
                  <a:schemeClr val="bg2"/>
                </a:solidFill>
                <a:latin typeface="Bodoni MT" pitchFamily="18" charset="0"/>
              </a:rPr>
              <a:t>powers</a:t>
            </a:r>
            <a:endParaRPr lang="es-ES" sz="3600" dirty="0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1714488"/>
            <a:ext cx="9144000" cy="427809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Executive Power: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president and the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vicepresident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are voted by the citizens for a 4 years period,  the cabinet is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choosen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by the president and can be removed at anytime, is composed of the ministers.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minister council is composed by the ministers, the vice-president and the president.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Judicial Power: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Supreme Court of Justice is the supreme tribunal of the state, their 16 members are promoted by the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“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Consejo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Nacional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de la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Magistratura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”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and have jurisdiction on criminal actions against the President of the republic.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judicial power is organized in judicial departments and judicial districts, has appeal courts, magistrate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’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 courts and peace courts.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Legislative Power: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There are two chambers in the National Congress: 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Senate as a body of territorial representation with 32 seats, one for every province and another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por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the National District, the president of the Dominican Senate is Cristina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Lizardo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Mé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zquita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Congress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has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178 seats, the president is Abel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Mart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í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nez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Dur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á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fullfondos.com/paisajes/playa_cristalina/playa_cristal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2285984" y="-66098"/>
            <a:ext cx="42862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54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5</a:t>
            </a:r>
            <a:r>
              <a:rPr lang="es-ES" sz="54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.Migrations:</a:t>
            </a:r>
            <a:endParaRPr lang="es-ES" sz="5400" b="1" i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071546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This country receives a lot of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inmigrants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and has many emigrants. </a:t>
            </a:r>
            <a:endParaRPr kumimoji="0" lang="es-ES" sz="1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The Haitian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inmigrants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affect negatively to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to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the sanitary system because  of  public hospitals must attend many people </a:t>
            </a:r>
            <a:endParaRPr kumimoji="0" lang="es-ES" sz="1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The emigrants to Puerto Rico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and the USA send over a lot of money to Dominican Republic to help their families.</a:t>
            </a:r>
            <a:endParaRPr kumimoji="0" lang="en-US" sz="1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42844" y="785794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i="1" dirty="0" err="1" smtClean="0">
                <a:solidFill>
                  <a:schemeClr val="bg2"/>
                </a:solidFill>
              </a:rPr>
              <a:t>How</a:t>
            </a:r>
            <a:r>
              <a:rPr lang="es-ES" b="1" i="1" dirty="0" smtClean="0">
                <a:solidFill>
                  <a:schemeClr val="bg2"/>
                </a:solidFill>
              </a:rPr>
              <a:t> do </a:t>
            </a:r>
            <a:r>
              <a:rPr lang="es-ES" b="1" i="1" dirty="0" err="1" smtClean="0">
                <a:solidFill>
                  <a:schemeClr val="bg2"/>
                </a:solidFill>
              </a:rPr>
              <a:t>migrations</a:t>
            </a:r>
            <a:r>
              <a:rPr lang="es-ES" b="1" i="1" dirty="0" smtClean="0">
                <a:solidFill>
                  <a:schemeClr val="bg2"/>
                </a:solidFill>
              </a:rPr>
              <a:t> </a:t>
            </a:r>
            <a:r>
              <a:rPr lang="es-ES" b="1" i="1" dirty="0" err="1" smtClean="0">
                <a:solidFill>
                  <a:schemeClr val="bg2"/>
                </a:solidFill>
              </a:rPr>
              <a:t>affect</a:t>
            </a:r>
            <a:r>
              <a:rPr lang="es-ES" b="1" i="1" dirty="0" smtClean="0">
                <a:solidFill>
                  <a:schemeClr val="bg2"/>
                </a:solidFill>
              </a:rPr>
              <a:t> </a:t>
            </a:r>
            <a:r>
              <a:rPr lang="es-ES" b="1" i="1" dirty="0" err="1" smtClean="0">
                <a:solidFill>
                  <a:schemeClr val="bg2"/>
                </a:solidFill>
              </a:rPr>
              <a:t>the</a:t>
            </a:r>
            <a:r>
              <a:rPr lang="es-ES" b="1" i="1" dirty="0" smtClean="0">
                <a:solidFill>
                  <a:schemeClr val="bg2"/>
                </a:solidFill>
              </a:rPr>
              <a:t> country:</a:t>
            </a:r>
            <a:endParaRPr lang="es-ES" b="1" i="1" dirty="0">
              <a:solidFill>
                <a:schemeClr val="bg2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929648"/>
            <a:ext cx="914400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The </a:t>
            </a:r>
            <a:r>
              <a:rPr kumimoji="0" lang="en-US" sz="1600" b="1" i="0" u="sng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inmigrants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 in the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centurys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 20 &amp; 21 are coming from:</a:t>
            </a:r>
            <a:endParaRPr kumimoji="0" lang="es-ES" sz="1600" b="0" i="0" u="none" strike="noStrike" cap="none" normalizeH="0" baseline="0" dirty="0" smtClean="0">
              <a:ln>
                <a:noFill/>
              </a:ln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Haiti (more than 800.000), they enter illegally escaping from misery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and work at very low-paying and unskilled jobs in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contruction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 and agricultural plantations.</a:t>
            </a:r>
            <a:endParaRPr kumimoji="0" lang="es-ES" sz="1600" b="0" i="0" u="none" strike="noStrike" cap="none" normalizeH="0" baseline="0" dirty="0" smtClean="0">
              <a:ln>
                <a:noFill/>
              </a:ln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sng" strike="noStrike" cap="none" normalizeH="0" baseline="0" dirty="0" smtClean="0">
              <a:ln>
                <a:noFill/>
              </a:ln>
              <a:effectLst/>
              <a:latin typeface="Constant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1" u="sng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Emigrants: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There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 are about 1,7 millions of Dominicans or it’s descents living in the USA, today there is an increasing emigration to Puerto Rico with 70.000 people.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3480672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Any foreigner must enter into the country showing it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’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 Passport and any of this documents: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Visa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Temporary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s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residence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Definitive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s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residence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There are different visa types: Tourism, business, residence, students, etc.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c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4786322"/>
            <a:ext cx="5000660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34995040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Picture 2" descr="http://www.fullfondos.com/paisajes/playa_cristalina/playa_cristal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2786050" y="214290"/>
            <a:ext cx="300159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400" u="sng" dirty="0" smtClean="0">
                <a:solidFill>
                  <a:schemeClr val="bg2"/>
                </a:solidFill>
                <a:latin typeface="Bodoni MT" pitchFamily="18" charset="0"/>
              </a:rPr>
              <a:t>6. </a:t>
            </a:r>
            <a:r>
              <a:rPr lang="es-ES" sz="4400" u="sng" dirty="0" err="1" smtClean="0">
                <a:solidFill>
                  <a:schemeClr val="bg2"/>
                </a:solidFill>
                <a:latin typeface="Bodoni MT" pitchFamily="18" charset="0"/>
              </a:rPr>
              <a:t>Economy</a:t>
            </a:r>
            <a:endParaRPr lang="es-ES" sz="4400" dirty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71406" y="910880"/>
            <a:ext cx="1135864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most common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sectors of employment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are the</a:t>
            </a:r>
            <a:r>
              <a:rPr kumimoji="0" lang="en-US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services sector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mostly</a:t>
            </a:r>
            <a:r>
              <a:rPr kumimoji="0" lang="en-US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tourism.</a:t>
            </a:r>
            <a:endParaRPr kumimoji="0" lang="es-E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second is the </a:t>
            </a:r>
            <a:r>
              <a:rPr kumimoji="0" lang="en-US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industry sector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s-E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</a:t>
            </a:r>
            <a:r>
              <a:rPr kumimoji="0" lang="en-US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agriculture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is the 3</a:t>
            </a:r>
            <a:r>
              <a:rPr kumimoji="0" lang="en-US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rd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one.</a:t>
            </a:r>
            <a:endParaRPr kumimoji="0" lang="es-E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-18703" y="2786058"/>
            <a:ext cx="83054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unemployment rate of this  country is ranked at nearly 15% of the work force.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8" name="Picture 4" descr="http://www.listademonedas.com/img/Monedas/2/moneda-1000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500174"/>
            <a:ext cx="1357322" cy="11821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928662" y="3405873"/>
            <a:ext cx="33393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The occupation by sectors are: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9" name="Picture 5" descr="Labor force by sect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3929066"/>
            <a:ext cx="4581525" cy="2752725"/>
          </a:xfrm>
          <a:prstGeom prst="rect">
            <a:avLst/>
          </a:prstGeom>
          <a:noFill/>
        </p:spPr>
      </p:pic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3209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945</TotalTime>
  <Words>810</Words>
  <Application>Microsoft Office PowerPoint</Application>
  <PresentationFormat>Presentación en pantalla (4:3)</PresentationFormat>
  <Paragraphs>89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Sergio Perez Diez</dc:creator>
  <cp:lastModifiedBy>Sonia</cp:lastModifiedBy>
  <cp:revision>44</cp:revision>
  <dcterms:created xsi:type="dcterms:W3CDTF">2015-12-13T09:34:32Z</dcterms:created>
  <dcterms:modified xsi:type="dcterms:W3CDTF">2015-12-14T19:51:51Z</dcterms:modified>
</cp:coreProperties>
</file>